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343" r:id="rId2"/>
    <p:sldId id="317" r:id="rId3"/>
    <p:sldId id="340" r:id="rId4"/>
    <p:sldId id="353" r:id="rId5"/>
    <p:sldId id="354" r:id="rId6"/>
    <p:sldId id="318" r:id="rId7"/>
    <p:sldId id="319" r:id="rId8"/>
    <p:sldId id="320" r:id="rId9"/>
    <p:sldId id="321" r:id="rId10"/>
    <p:sldId id="342" r:id="rId11"/>
    <p:sldId id="349" r:id="rId12"/>
    <p:sldId id="322" r:id="rId13"/>
    <p:sldId id="323" r:id="rId14"/>
    <p:sldId id="355" r:id="rId15"/>
    <p:sldId id="350" r:id="rId16"/>
    <p:sldId id="351" r:id="rId17"/>
    <p:sldId id="344" r:id="rId18"/>
  </p:sldIdLst>
  <p:sldSz cx="12161838" cy="6858000"/>
  <p:notesSz cx="6858000" cy="9144000"/>
  <p:embeddedFontLst>
    <p:embeddedFont>
      <p:font typeface="Arial Rounded MT Bold" panose="020F0704030504030204" pitchFamily="34" charset="0"/>
      <p:regular r:id="rId20"/>
    </p:embeddedFont>
    <p:embeddedFont>
      <p:font typeface="Arial-Rounded" panose="020B0500000000000000" charset="0"/>
      <p:regular r:id="rId21"/>
    </p:embeddedFont>
    <p:embeddedFont>
      <p:font typeface="Calibri" panose="020F0502020204030204" pitchFamily="34" charset="0"/>
      <p:regular r:id="rId22"/>
      <p:bold r:id="rId23"/>
      <p:italic r:id="rId24"/>
      <p:boldItalic r:id="rId25"/>
    </p:embeddedFont>
    <p:embeddedFont>
      <p:font typeface="HP001 4 hàng" panose="020B0603050302020204" pitchFamily="34" charset="0"/>
      <p:regular r:id="rId26"/>
      <p:bold r:id="rId27"/>
    </p:embeddedFont>
    <p:embeddedFont>
      <p:font typeface="Patrick Hand" panose="020B0604020202020204" charset="0"/>
      <p:regular r:id="rId28"/>
    </p:embeddedFont>
    <p:embeddedFont>
      <p:font typeface="Patrick Hand SC"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varScale="1">
        <p:scale>
          <a:sx n="36" d="100"/>
          <a:sy n="36" d="100"/>
        </p:scale>
        <p:origin x="80" y="56"/>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44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318093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27112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61179" y="8483"/>
            <a:ext cx="10894267" cy="6841034"/>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506392" y="168532"/>
            <a:ext cx="1089426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endParaRPr lang="en-US" altLang="en-US" sz="3791" b="1" i="1" kern="1200" dirty="0">
              <a:solidFill>
                <a:srgbClr val="7030A0"/>
              </a:solidFill>
              <a:latin typeface="HP001 4 hàng" pitchFamily="34" charset="0"/>
              <a:ea typeface="+mn-ea"/>
              <a:cs typeface="+mn-cs"/>
            </a:endParaRP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buClrTx/>
              <a:defRPr/>
            </a:pPr>
            <a:r>
              <a:rPr lang="en-US" altLang="en-US" sz="3791" b="1" kern="1200">
                <a:solidFill>
                  <a:srgbClr val="7030A0"/>
                </a:solidFill>
                <a:latin typeface="HP001 4 hàng" pitchFamily="34" charset="0"/>
                <a:ea typeface="+mn-ea"/>
                <a:cs typeface="+mn-cs"/>
              </a:rPr>
              <a:t>         Thứ năm </a:t>
            </a:r>
            <a:r>
              <a:rPr lang="en-US" altLang="en-US" sz="3791" b="1" kern="1200" err="1">
                <a:solidFill>
                  <a:srgbClr val="7030A0"/>
                </a:solidFill>
                <a:latin typeface="HP001 4 hàng" pitchFamily="34" charset="0"/>
                <a:ea typeface="+mn-ea"/>
                <a:cs typeface="+mn-cs"/>
              </a:rPr>
              <a:t>ngày</a:t>
            </a:r>
            <a:r>
              <a:rPr lang="en-US" altLang="en-US" sz="3791" b="1" kern="1200">
                <a:solidFill>
                  <a:srgbClr val="7030A0"/>
                </a:solidFill>
                <a:latin typeface="HP001 4 hàng" pitchFamily="34" charset="0"/>
                <a:ea typeface="+mn-ea"/>
                <a:cs typeface="+mn-cs"/>
              </a:rPr>
              <a:t> </a:t>
            </a:r>
            <a:r>
              <a:rPr lang="en-US" altLang="en-US" sz="3791" b="1">
                <a:solidFill>
                  <a:srgbClr val="7030A0"/>
                </a:solidFill>
                <a:latin typeface="HP001 4 hàng" pitchFamily="34" charset="0"/>
                <a:ea typeface="+mn-ea"/>
              </a:rPr>
              <a:t>20</a:t>
            </a:r>
            <a:r>
              <a:rPr lang="en-US" altLang="en-US" sz="3791" b="1" kern="1200">
                <a:solidFill>
                  <a:srgbClr val="7030A0"/>
                </a:solidFill>
                <a:latin typeface="HP001 4 hàng" pitchFamily="34" charset="0"/>
                <a:ea typeface="+mn-ea"/>
                <a:cs typeface="+mn-cs"/>
              </a:rPr>
              <a:t> </a:t>
            </a:r>
            <a:r>
              <a:rPr lang="en-US" sz="3791" b="1" kern="1200" err="1">
                <a:solidFill>
                  <a:srgbClr val="7030A0"/>
                </a:solidFill>
                <a:latin typeface="HP001 4 hàng" pitchFamily="34" charset="0"/>
                <a:ea typeface="Calibri"/>
              </a:rPr>
              <a:t>Ǉ</a:t>
            </a:r>
            <a:r>
              <a:rPr lang="en-US" altLang="en-US" sz="3791" b="1" kern="1200" err="1">
                <a:solidFill>
                  <a:srgbClr val="7030A0"/>
                </a:solidFill>
                <a:latin typeface="HP001 4 hàng" pitchFamily="34" charset="0"/>
                <a:ea typeface="+mn-ea"/>
                <a:cs typeface="+mn-cs"/>
              </a:rPr>
              <a:t>háng</a:t>
            </a:r>
            <a:r>
              <a:rPr lang="en-US" altLang="en-US" sz="3791" b="1" kern="1200">
                <a:solidFill>
                  <a:srgbClr val="7030A0"/>
                </a:solidFill>
                <a:latin typeface="HP001 4 hàng" pitchFamily="34" charset="0"/>
                <a:ea typeface="+mn-ea"/>
                <a:cs typeface="+mn-cs"/>
              </a:rPr>
              <a:t> 1 </a:t>
            </a:r>
            <a:r>
              <a:rPr lang="en-US" altLang="en-US" sz="3791" b="1" kern="1200" err="1">
                <a:solidFill>
                  <a:srgbClr val="7030A0"/>
                </a:solidFill>
                <a:latin typeface="HP001 4 hàng" pitchFamily="34" charset="0"/>
                <a:ea typeface="+mn-ea"/>
                <a:cs typeface="+mn-cs"/>
              </a:rPr>
              <a:t>năm</a:t>
            </a:r>
            <a:r>
              <a:rPr lang="en-US" altLang="en-US" sz="3791" b="1" kern="1200">
                <a:solidFill>
                  <a:srgbClr val="7030A0"/>
                </a:solidFill>
                <a:latin typeface="HP001 4 hàng" pitchFamily="34" charset="0"/>
                <a:ea typeface="+mn-ea"/>
                <a:cs typeface="+mn-cs"/>
              </a:rPr>
              <a:t> 2022</a:t>
            </a:r>
            <a:endParaRPr lang="en-US" altLang="en-US" sz="3791" b="1" kern="1200" dirty="0">
              <a:solidFill>
                <a:srgbClr val="7030A0"/>
              </a:solidFill>
              <a:latin typeface="HP001 4 hàng" pitchFamily="34" charset="0"/>
              <a:ea typeface="+mn-ea"/>
              <a:cs typeface="+mn-cs"/>
            </a:endParaRPr>
          </a:p>
        </p:txBody>
      </p:sp>
      <p:sp>
        <p:nvSpPr>
          <p:cNvPr id="9" name="Text Box 2"/>
          <p:cNvSpPr txBox="1">
            <a:spLocks noChangeArrowheads="1"/>
          </p:cNvSpPr>
          <p:nvPr/>
        </p:nvSpPr>
        <p:spPr bwMode="auto">
          <a:xfrm>
            <a:off x="3477528" y="1070729"/>
            <a:ext cx="4434450"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dirty="0">
                <a:solidFill>
                  <a:srgbClr val="7030A0"/>
                </a:solidFill>
                <a:latin typeface="HP001 4 hàng" pitchFamily="34" charset="0"/>
                <a:ea typeface="+mn-ea"/>
                <a:cs typeface="+mn-cs"/>
              </a:rPr>
              <a:t> T</a:t>
            </a:r>
            <a:r>
              <a:rPr lang="el-GR" altLang="en-US" sz="3791" b="1" kern="1200" dirty="0">
                <a:solidFill>
                  <a:srgbClr val="7030A0"/>
                </a:solidFill>
                <a:latin typeface="HP001 4 hàng" pitchFamily="34" charset="0"/>
                <a:ea typeface="+mn-ea"/>
                <a:cs typeface="+mn-cs"/>
              </a:rPr>
              <a:t>Θ</a:t>
            </a:r>
            <a:r>
              <a:rPr lang="en-US" altLang="en-US" sz="3791" b="1" kern="1200" dirty="0" err="1">
                <a:solidFill>
                  <a:srgbClr val="7030A0"/>
                </a:solidFill>
                <a:latin typeface="HP001 4 hàng" pitchFamily="34" charset="0"/>
                <a:ea typeface="+mn-ea"/>
                <a:cs typeface="+mn-cs"/>
              </a:rPr>
              <a:t>Ğng</a:t>
            </a:r>
            <a:r>
              <a:rPr lang="en-US" altLang="en-US" sz="3791" b="1" kern="1200" dirty="0">
                <a:solidFill>
                  <a:srgbClr val="7030A0"/>
                </a:solidFill>
                <a:latin typeface="HP001 4 hàng" pitchFamily="34" charset="0"/>
                <a:ea typeface="+mn-ea"/>
                <a:cs typeface="+mn-cs"/>
              </a:rPr>
              <a:t> V</a:t>
            </a:r>
            <a:r>
              <a:rPr lang="el-GR" altLang="en-US" sz="3791" b="1" kern="1200" dirty="0">
                <a:solidFill>
                  <a:srgbClr val="7030A0"/>
                </a:solidFill>
                <a:latin typeface="HP001 4 hàng" pitchFamily="34" charset="0"/>
                <a:ea typeface="+mn-ea"/>
                <a:cs typeface="+mn-cs"/>
              </a:rPr>
              <a:t>Η</a:t>
            </a:r>
            <a:r>
              <a:rPr lang="en-US" altLang="en-US" sz="3791" b="1" kern="1200" dirty="0">
                <a:solidFill>
                  <a:srgbClr val="7030A0"/>
                </a:solidFill>
                <a:latin typeface="HP001 4 hàng" pitchFamily="34" charset="0"/>
                <a:ea typeface="+mn-ea"/>
                <a:cs typeface="+mn-cs"/>
              </a:rPr>
              <a:t>İt</a:t>
            </a:r>
            <a:r>
              <a:rPr lang="el-GR" altLang="en-US" sz="3791" b="1" kern="1200" dirty="0">
                <a:solidFill>
                  <a:srgbClr val="7030A0"/>
                </a:solidFill>
                <a:latin typeface="HP001 4 hàng" pitchFamily="34" charset="0"/>
                <a:ea typeface="+mn-ea"/>
                <a:cs typeface="+mn-cs"/>
              </a:rPr>
              <a:t> </a:t>
            </a:r>
            <a:endParaRPr lang="en-US" altLang="en-US" sz="3791" b="1" kern="1200" dirty="0">
              <a:solidFill>
                <a:srgbClr val="7030A0"/>
              </a:solidFill>
              <a:latin typeface="HP001 4 hàng" pitchFamily="34" charset="0"/>
              <a:ea typeface="+mn-ea"/>
              <a:cs typeface="+mn-cs"/>
            </a:endParaRPr>
          </a:p>
        </p:txBody>
      </p:sp>
      <p:sp>
        <p:nvSpPr>
          <p:cNvPr id="17" name="Text Box 2"/>
          <p:cNvSpPr txBox="1">
            <a:spLocks noChangeArrowheads="1"/>
          </p:cNvSpPr>
          <p:nvPr/>
        </p:nvSpPr>
        <p:spPr bwMode="auto">
          <a:xfrm>
            <a:off x="1331780" y="1777295"/>
            <a:ext cx="10295933"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a:solidFill>
                  <a:srgbClr val="7030A0"/>
                </a:solidFill>
                <a:latin typeface="HP001 4 hàng" pitchFamily="34" charset="0"/>
                <a:ea typeface="+mn-ea"/>
                <a:cs typeface="+mn-cs"/>
              </a:rPr>
              <a:t>     Nghe – viết :  </a:t>
            </a:r>
            <a:r>
              <a:rPr lang="en-US" altLang="en-US" sz="3791" b="1">
                <a:solidFill>
                  <a:srgbClr val="7030A0"/>
                </a:solidFill>
                <a:latin typeface="HP001 4 hàng" pitchFamily="34" charset="0"/>
              </a:rPr>
              <a:t>Mùa nước nổi</a:t>
            </a:r>
            <a:endParaRPr lang="en-US" altLang="en-US" sz="3791" b="1" kern="1200" dirty="0">
              <a:solidFill>
                <a:srgbClr val="7030A0"/>
              </a:solidFill>
              <a:latin typeface="HP001 4 hàng" pitchFamily="34" charset="0"/>
              <a:ea typeface="+mn-ea"/>
              <a:cs typeface="+mn-cs"/>
            </a:endParaRPr>
          </a:p>
        </p:txBody>
      </p:sp>
      <p:sp>
        <p:nvSpPr>
          <p:cNvPr id="10" name="Text Box 2">
            <a:extLst>
              <a:ext uri="{FF2B5EF4-FFF2-40B4-BE49-F238E27FC236}">
                <a16:creationId xmlns:a16="http://schemas.microsoft.com/office/drawing/2014/main" id="{33303C52-360D-4D1A-8920-F07A05DC1DC0}"/>
              </a:ext>
            </a:extLst>
          </p:cNvPr>
          <p:cNvSpPr txBox="1">
            <a:spLocks noChangeArrowheads="1"/>
          </p:cNvSpPr>
          <p:nvPr/>
        </p:nvSpPr>
        <p:spPr bwMode="auto">
          <a:xfrm>
            <a:off x="1331779" y="3962400"/>
            <a:ext cx="10295933"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a:solidFill>
                  <a:srgbClr val="7030A0"/>
                </a:solidFill>
                <a:latin typeface="HP001 4 hàng" pitchFamily="34" charset="0"/>
                <a:ea typeface="+mn-ea"/>
                <a:cs typeface="+mn-cs"/>
              </a:rPr>
              <a:t>Lấy vở chính tả mới ra để viết bài.</a:t>
            </a:r>
            <a:endParaRPr lang="en-US" altLang="en-US" sz="3791" b="1" kern="1200" dirty="0">
              <a:solidFill>
                <a:srgbClr val="7030A0"/>
              </a:solidFill>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16435631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l-GR" sz="8800">
                <a:solidFill>
                  <a:schemeClr val="accent1"/>
                </a:solidFill>
                <a:latin typeface="HP001 4 hàng" pitchFamily="34" charset="0"/>
              </a:rPr>
              <a:t>νΰ</a:t>
            </a:r>
            <a:r>
              <a:rPr lang="vi-VN" sz="8800">
                <a:solidFill>
                  <a:schemeClr val="accent1"/>
                </a:solidFill>
                <a:latin typeface="HP001 4 hàng" pitchFamily="34" charset="0"/>
              </a:rPr>
              <a:t>Ŋ Ǉư</a:t>
            </a:r>
            <a:r>
              <a:rPr lang="el-GR" sz="8800">
                <a:solidFill>
                  <a:schemeClr val="accent1"/>
                </a:solidFill>
                <a:latin typeface="HP001 4 hàng" pitchFamily="34" charset="0"/>
              </a:rPr>
              <a:t>ϑ</a:t>
            </a:r>
            <a:endParaRPr lang="en-US" sz="8800">
              <a:solidFill>
                <a:schemeClr val="accent1"/>
              </a:solidFill>
              <a:latin typeface="HP001 4 hàng" pitchFamily="34" charset="0"/>
            </a:endParaRPr>
          </a:p>
        </p:txBody>
      </p:sp>
      <p:cxnSp>
        <p:nvCxnSpPr>
          <p:cNvPr id="16" name="Straight Connector 15"/>
          <p:cNvCxnSpPr/>
          <p:nvPr/>
        </p:nvCxnSpPr>
        <p:spPr>
          <a:xfrm>
            <a:off x="6942127" y="2656284"/>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82754" y="2647625"/>
            <a:ext cx="821517"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l-GR" sz="8800">
                <a:solidFill>
                  <a:schemeClr val="accent1"/>
                </a:solidFill>
                <a:latin typeface="HP001 4 hàng" pitchFamily="34" charset="0"/>
              </a:rPr>
              <a:t>ι</a:t>
            </a:r>
            <a:r>
              <a:rPr lang="vi-VN" sz="8800">
                <a:solidFill>
                  <a:schemeClr val="accent1"/>
                </a:solidFill>
                <a:latin typeface="HP001 4 hàng" pitchFamily="34" charset="0"/>
              </a:rPr>
              <a:t>ù sa</a:t>
            </a:r>
            <a:endParaRPr lang="en-US" sz="8800">
              <a:solidFill>
                <a:schemeClr val="accent1"/>
              </a:solidFill>
              <a:latin typeface="HP001 4 hàng" pitchFamily="34" charset="0"/>
            </a:endParaRPr>
          </a:p>
        </p:txBody>
      </p:sp>
      <p:cxnSp>
        <p:nvCxnSpPr>
          <p:cNvPr id="12" name="Straight Connector 11"/>
          <p:cNvCxnSpPr/>
          <p:nvPr/>
        </p:nvCxnSpPr>
        <p:spPr>
          <a:xfrm flipV="1">
            <a:off x="5236748" y="44196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ǟŜg ǟŜg</a:t>
            </a:r>
          </a:p>
        </p:txBody>
      </p:sp>
      <p:cxnSp>
        <p:nvCxnSpPr>
          <p:cNvPr id="16" name="Straight Connector 15"/>
          <p:cNvCxnSpPr/>
          <p:nvPr/>
        </p:nvCxnSpPr>
        <p:spPr>
          <a:xfrm>
            <a:off x="5337446"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5975"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đŬg sâu</a:t>
            </a:r>
          </a:p>
        </p:txBody>
      </p:sp>
      <p:cxnSp>
        <p:nvCxnSpPr>
          <p:cNvPr id="12" name="Straight Connector 11"/>
          <p:cNvCxnSpPr/>
          <p:nvPr/>
        </p:nvCxnSpPr>
        <p:spPr>
          <a:xfrm flipV="1">
            <a:off x="5593239" y="44958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05581" y="-140632"/>
            <a:ext cx="12572999" cy="7139264"/>
          </a:xfrm>
          <a:prstGeom prst="rect">
            <a:avLst/>
          </a:prstGeom>
        </p:spPr>
      </p:pic>
      <p:sp>
        <p:nvSpPr>
          <p:cNvPr id="13" name="Text Box 2"/>
          <p:cNvSpPr txBox="1">
            <a:spLocks noChangeArrowheads="1"/>
          </p:cNvSpPr>
          <p:nvPr/>
        </p:nvSpPr>
        <p:spPr bwMode="auto">
          <a:xfrm>
            <a:off x="4633119" y="990600"/>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chemeClr val="accent1"/>
                </a:solidFill>
                <a:latin typeface="HP001 4 hàng" pitchFamily="34" charset="0"/>
              </a:rPr>
              <a:t>Mùa wư</a:t>
            </a:r>
            <a:r>
              <a:rPr lang="el-GR" altLang="en-US" sz="3800" b="1">
                <a:solidFill>
                  <a:schemeClr val="accent1"/>
                </a:solidFill>
                <a:latin typeface="HP001 4 hàng" pitchFamily="34" charset="0"/>
              </a:rPr>
              <a:t>ϐ </a:t>
            </a:r>
            <a:r>
              <a:rPr lang="vi-VN" altLang="en-US" sz="3800" b="1">
                <a:solidFill>
                  <a:schemeClr val="accent1"/>
                </a:solidFill>
                <a:latin typeface="HP001 4 hàng" pitchFamily="34" charset="0"/>
              </a:rPr>
              <a:t>wĔ</a:t>
            </a:r>
            <a:endParaRPr lang="en-US" altLang="en-US" sz="3800" b="1" dirty="0">
              <a:solidFill>
                <a:schemeClr val="accent1"/>
              </a:solidFill>
              <a:latin typeface="HP001 4 hàng" pitchFamily="34" charset="0"/>
            </a:endParaRPr>
          </a:p>
        </p:txBody>
      </p:sp>
      <p:sp>
        <p:nvSpPr>
          <p:cNvPr id="2" name="Rectangle 1"/>
          <p:cNvSpPr/>
          <p:nvPr/>
        </p:nvSpPr>
        <p:spPr>
          <a:xfrm>
            <a:off x="518319" y="1828800"/>
            <a:ext cx="10820400" cy="3785652"/>
          </a:xfrm>
          <a:prstGeom prst="rect">
            <a:avLst/>
          </a:prstGeom>
        </p:spPr>
        <p:txBody>
          <a:bodyPr wrap="square">
            <a:spAutoFit/>
          </a:bodyPr>
          <a:lstStyle/>
          <a:p>
            <a:pPr algn="just"/>
            <a:r>
              <a:rPr lang="en-US" sz="4000" b="1">
                <a:solidFill>
                  <a:schemeClr val="accent1"/>
                </a:solidFill>
                <a:latin typeface="HP001 4 hàng" pitchFamily="34" charset="0"/>
              </a:rPr>
              <a:t>  	</a:t>
            </a:r>
            <a:r>
              <a:rPr lang="vi-VN" sz="4000" b="1">
                <a:solidFill>
                  <a:schemeClr val="accent1"/>
                </a:solidFill>
                <a:latin typeface="HP001 4 hàng" pitchFamily="34" charset="0"/>
              </a:rPr>
              <a:t>ĐŬg ǟuųg, νΰŊ Ǉưϑ và cây cỏ ηư λμĞt giữ lại hạt ιù sa ở Ǖίaζ jìζ, wưϐ lại ǇrΪg dần .  Ngē ǇrΪg ηà, Ǉa κấy cả ηững đàn cá ǟŜg ǟŜg, Ǉừng đàn, Ǉừng đàn Ό;o cá Ε− xuċ Ό;o dŜg wưϐ, vào Ǉận đŬg sâu . </a:t>
            </a:r>
          </a:p>
          <a:p>
            <a:pPr algn="r"/>
            <a:r>
              <a:rPr lang="vi-VN" sz="4000" b="1">
                <a:solidFill>
                  <a:schemeClr val="accent1"/>
                </a:solidFill>
                <a:latin typeface="HP001 4 hàng" pitchFamily="34" charset="0"/>
              </a:rPr>
              <a:t>  (T</a:t>
            </a:r>
            <a:r>
              <a:rPr lang="el-GR" sz="4000" b="1">
                <a:solidFill>
                  <a:schemeClr val="accent1"/>
                </a:solidFill>
                <a:latin typeface="HP001 4 hàng" pitchFamily="34" charset="0"/>
              </a:rPr>
              <a:t>Β΄</a:t>
            </a:r>
            <a:r>
              <a:rPr lang="vi-VN" sz="4000" b="1">
                <a:solidFill>
                  <a:schemeClr val="accent1"/>
                </a:solidFill>
                <a:latin typeface="HP001 4 hàng" pitchFamily="34" charset="0"/>
              </a:rPr>
              <a:t>o Ngu</a:t>
            </a:r>
            <a:r>
              <a:rPr lang="el-GR" sz="4000" b="1">
                <a:solidFill>
                  <a:schemeClr val="accent1"/>
                </a:solidFill>
                <a:latin typeface="HP001 4 hàng" pitchFamily="34" charset="0"/>
              </a:rPr>
              <a:t>ΐ</a:t>
            </a:r>
            <a:r>
              <a:rPr lang="vi-VN" sz="4000" b="1">
                <a:solidFill>
                  <a:schemeClr val="accent1"/>
                </a:solidFill>
                <a:latin typeface="HP001 4 hàng" pitchFamily="34" charset="0"/>
              </a:rPr>
              <a:t>ğn Quang Sáng)</a:t>
            </a:r>
          </a:p>
        </p:txBody>
      </p:sp>
    </p:spTree>
    <p:extLst>
      <p:ext uri="{BB962C8B-B14F-4D97-AF65-F5344CB8AC3E}">
        <p14:creationId xmlns:p14="http://schemas.microsoft.com/office/powerpoint/2010/main" val="2912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703318"/>
            <a:ext cx="10972801" cy="775097"/>
            <a:chOff x="280267" y="915918"/>
            <a:chExt cx="10972801"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21969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Tìm tên sự vật có tiếng bắt đầu bằng </a:t>
              </a:r>
              <a:r>
                <a:rPr lang="en-US" sz="4000" i="1">
                  <a:solidFill>
                    <a:srgbClr val="002060"/>
                  </a:solidFill>
                  <a:latin typeface="Arial-Rounded" pitchFamily="34" charset="0"/>
                  <a:ea typeface="Arial-Rounded" pitchFamily="34" charset="0"/>
                  <a:cs typeface="Arial-Rounded" pitchFamily="34" charset="0"/>
                </a:rPr>
                <a:t>c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k.</a:t>
              </a:r>
              <a:endParaRPr lang="en-US" sz="40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1076641"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ây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ầu</a:t>
            </a:r>
          </a:p>
        </p:txBody>
      </p:sp>
      <p:pic>
        <p:nvPicPr>
          <p:cNvPr id="3" name="Picture 2">
            <a:extLst>
              <a:ext uri="{FF2B5EF4-FFF2-40B4-BE49-F238E27FC236}">
                <a16:creationId xmlns:a16="http://schemas.microsoft.com/office/drawing/2014/main" id="{1984BA0A-92EE-4614-8764-FEE5850A81C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43936" y="2044985"/>
            <a:ext cx="10437483" cy="2738305"/>
          </a:xfrm>
          <a:prstGeom prst="rect">
            <a:avLst/>
          </a:prstGeom>
        </p:spPr>
      </p:pic>
      <p:sp>
        <p:nvSpPr>
          <p:cNvPr id="15" name="TextBox 14">
            <a:extLst>
              <a:ext uri="{FF2B5EF4-FFF2-40B4-BE49-F238E27FC236}">
                <a16:creationId xmlns:a16="http://schemas.microsoft.com/office/drawing/2014/main" id="{9BE0ED9A-9605-4304-B46E-BF65A9816329}"/>
              </a:ext>
            </a:extLst>
          </p:cNvPr>
          <p:cNvSpPr txBox="1"/>
          <p:nvPr/>
        </p:nvSpPr>
        <p:spPr>
          <a:xfrm>
            <a:off x="4624377"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on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á</a:t>
            </a:r>
          </a:p>
        </p:txBody>
      </p:sp>
      <p:sp>
        <p:nvSpPr>
          <p:cNvPr id="20" name="TextBox 19">
            <a:extLst>
              <a:ext uri="{FF2B5EF4-FFF2-40B4-BE49-F238E27FC236}">
                <a16:creationId xmlns:a16="http://schemas.microsoft.com/office/drawing/2014/main" id="{53A30D78-98E5-4BD5-BB54-9A76EE72C62C}"/>
              </a:ext>
            </a:extLst>
          </p:cNvPr>
          <p:cNvSpPr txBox="1"/>
          <p:nvPr/>
        </p:nvSpPr>
        <p:spPr>
          <a:xfrm>
            <a:off x="8172113" y="4385247"/>
            <a:ext cx="3276600" cy="1168718"/>
          </a:xfrm>
          <a:prstGeom prst="rect">
            <a:avLst/>
          </a:prstGeom>
          <a:noFill/>
        </p:spPr>
        <p:txBody>
          <a:bodyPr wrap="square" rtlCol="0">
            <a:spAutoFit/>
          </a:bodyPr>
          <a:lstStyle/>
          <a:p>
            <a:pPr lvl="2" algn="ctr">
              <a:lnSpc>
                <a:spcPct val="150000"/>
              </a:lnSpc>
            </a:pPr>
            <a:r>
              <a:rPr lang="en-US" sz="5400">
                <a:solidFill>
                  <a:srgbClr val="002060"/>
                </a:solidFill>
                <a:latin typeface="Arial-Rounded" pitchFamily="34" charset="0"/>
                <a:ea typeface="Arial-Rounded" pitchFamily="34" charset="0"/>
                <a:cs typeface="Arial-Rounded" pitchFamily="34" charset="0"/>
              </a:rPr>
              <a:t>con </a:t>
            </a:r>
            <a:r>
              <a:rPr lang="en-US" sz="5400">
                <a:solidFill>
                  <a:srgbClr val="FF0000"/>
                </a:solidFill>
                <a:latin typeface="Arial-Rounded" pitchFamily="34" charset="0"/>
                <a:ea typeface="Arial-Rounded" pitchFamily="34" charset="0"/>
                <a:cs typeface="Arial-Rounded" pitchFamily="34" charset="0"/>
              </a:rPr>
              <a:t>k</a:t>
            </a:r>
            <a:r>
              <a:rPr lang="en-US" sz="5400">
                <a:solidFill>
                  <a:srgbClr val="002060"/>
                </a:solidFill>
                <a:latin typeface="Arial-Rounded" pitchFamily="34" charset="0"/>
                <a:ea typeface="Arial-Rounded" pitchFamily="34" charset="0"/>
                <a:cs typeface="Arial-Rounded" pitchFamily="34" charset="0"/>
              </a:rPr>
              <a:t>iến</a:t>
            </a:r>
          </a:p>
        </p:txBody>
      </p:sp>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k</a:t>
            </a: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kéo</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kí</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Kệ</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cuốn</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c</a:t>
            </a: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con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ch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tr </a:t>
            </a:r>
            <a:r>
              <a:rPr lang="en-US" sz="3600">
                <a:solidFill>
                  <a:srgbClr val="002060"/>
                </a:solidFill>
                <a:latin typeface="Arial-Rounded" pitchFamily="34" charset="0"/>
                <a:ea typeface="Arial-Rounded" pitchFamily="34" charset="0"/>
                <a:cs typeface="Arial-Rounded" pitchFamily="34" charset="0"/>
              </a:rPr>
              <a:t>thay cho ô trống.</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233358"/>
            <a:ext cx="990728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e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ú ý		 	quả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anh</a:t>
            </a:r>
          </a:p>
        </p:txBody>
      </p:sp>
      <p:sp>
        <p:nvSpPr>
          <p:cNvPr id="19" name="TextBox 18">
            <a:extLst>
              <a:ext uri="{FF2B5EF4-FFF2-40B4-BE49-F238E27FC236}">
                <a16:creationId xmlns:a16="http://schemas.microsoft.com/office/drawing/2014/main" id="{3B9148CE-EB60-4C19-B6CB-FFBCF248E2CC}"/>
              </a:ext>
            </a:extLst>
          </p:cNvPr>
          <p:cNvSpPr txBox="1"/>
          <p:nvPr/>
        </p:nvSpPr>
        <p:spPr>
          <a:xfrm>
            <a:off x="1279035" y="3192959"/>
            <a:ext cx="99072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e mưa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ú mưa		bức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anh</a:t>
            </a:r>
          </a:p>
        </p:txBody>
      </p:sp>
      <p:sp>
        <p:nvSpPr>
          <p:cNvPr id="11" name="Rounded Rectangle 15">
            <a:extLst>
              <a:ext uri="{FF2B5EF4-FFF2-40B4-BE49-F238E27FC236}">
                <a16:creationId xmlns:a16="http://schemas.microsoft.com/office/drawing/2014/main" id="{E2F50CF4-A9A3-4A4B-AD78-72D3830F1EF9}"/>
              </a:ext>
            </a:extLst>
          </p:cNvPr>
          <p:cNvSpPr/>
          <p:nvPr/>
        </p:nvSpPr>
        <p:spPr>
          <a:xfrm>
            <a:off x="2220120" y="2297362"/>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5">
            <a:extLst>
              <a:ext uri="{FF2B5EF4-FFF2-40B4-BE49-F238E27FC236}">
                <a16:creationId xmlns:a16="http://schemas.microsoft.com/office/drawing/2014/main" id="{46A7E99A-3CBD-4C0E-974E-F3474565CD36}"/>
              </a:ext>
            </a:extLst>
          </p:cNvPr>
          <p:cNvSpPr/>
          <p:nvPr/>
        </p:nvSpPr>
        <p:spPr>
          <a:xfrm>
            <a:off x="4648617"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623BA6DD-C8EE-40B8-911E-866C83D7A286}"/>
              </a:ext>
            </a:extLst>
          </p:cNvPr>
          <p:cNvSpPr/>
          <p:nvPr/>
        </p:nvSpPr>
        <p:spPr>
          <a:xfrm>
            <a:off x="8824119"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id="{ED536A04-3A5D-471F-BE20-DE40FE854BFD}"/>
              </a:ext>
            </a:extLst>
          </p:cNvPr>
          <p:cNvSpPr/>
          <p:nvPr/>
        </p:nvSpPr>
        <p:spPr>
          <a:xfrm>
            <a:off x="1355229" y="3257639"/>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0A47A6DC-7B2E-40B4-A4D5-CD527EA67814}"/>
              </a:ext>
            </a:extLst>
          </p:cNvPr>
          <p:cNvSpPr/>
          <p:nvPr/>
        </p:nvSpPr>
        <p:spPr>
          <a:xfrm>
            <a:off x="4435259"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398BCFA3-92FB-4546-9E59-3663706E88B8}"/>
              </a:ext>
            </a:extLst>
          </p:cNvPr>
          <p:cNvSpPr/>
          <p:nvPr/>
        </p:nvSpPr>
        <p:spPr>
          <a:xfrm>
            <a:off x="8690532"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1"/>
                                        </p:tgtEl>
                                        <p:attrNameLst>
                                          <p:attrName>ppt_x</p:attrName>
                                        </p:attrNameLst>
                                      </p:cBhvr>
                                      <p:tavLst>
                                        <p:tav tm="0">
                                          <p:val>
                                            <p:strVal val="ppt_x"/>
                                          </p:val>
                                        </p:tav>
                                        <p:tav tm="100000">
                                          <p:val>
                                            <p:strVal val="ppt_x"/>
                                          </p:val>
                                        </p:tav>
                                      </p:tavLst>
                                    </p:anim>
                                    <p:anim calcmode="lin" valueType="num">
                                      <p:cBhvr additive="base">
                                        <p:cTn id="42" dur="500"/>
                                        <p:tgtEl>
                                          <p:spTgt spid="21"/>
                                        </p:tgtEl>
                                        <p:attrNameLst>
                                          <p:attrName>ppt_y</p:attrName>
                                        </p:attrNameLst>
                                      </p:cBhvr>
                                      <p:tavLst>
                                        <p:tav tm="0">
                                          <p:val>
                                            <p:strVal val="ppt_y"/>
                                          </p:val>
                                        </p:tav>
                                        <p:tav tm="100000">
                                          <p:val>
                                            <p:strVal val="1+ppt_h/2"/>
                                          </p:val>
                                        </p:tav>
                                      </p:tavLst>
                                    </p:anim>
                                    <p:set>
                                      <p:cBhvr>
                                        <p:cTn id="4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childTnLst>
        </p:cTn>
      </p:par>
    </p:tnLst>
    <p:bldLst>
      <p:bldP spid="11" grpId="0" animBg="1"/>
      <p:bldP spid="15" grpId="0" animBg="1"/>
      <p:bldP spid="16" grpId="0" animBg="1"/>
      <p:bldP spid="17"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D4EA11-6F7B-4C1B-B3ED-F6BF61DEAA29}"/>
              </a:ext>
            </a:extLst>
          </p:cNvPr>
          <p:cNvSpPr/>
          <p:nvPr/>
        </p:nvSpPr>
        <p:spPr>
          <a:xfrm>
            <a:off x="1232078" y="419836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3D5D19A-564C-43BD-BD90-073CBFAE3751}"/>
              </a:ext>
            </a:extLst>
          </p:cNvPr>
          <p:cNvSpPr/>
          <p:nvPr/>
        </p:nvSpPr>
        <p:spPr>
          <a:xfrm>
            <a:off x="1232078" y="191972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ac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at.</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192262"/>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ac:</a:t>
            </a:r>
          </a:p>
        </p:txBody>
      </p:sp>
      <p:sp>
        <p:nvSpPr>
          <p:cNvPr id="22" name="TextBox 21">
            <a:extLst>
              <a:ext uri="{FF2B5EF4-FFF2-40B4-BE49-F238E27FC236}">
                <a16:creationId xmlns:a16="http://schemas.microsoft.com/office/drawing/2014/main" id="{E2BD52F0-E8D7-485E-B14E-FD74EE56AC02}"/>
              </a:ext>
            </a:extLst>
          </p:cNvPr>
          <p:cNvSpPr txBox="1"/>
          <p:nvPr/>
        </p:nvSpPr>
        <p:spPr>
          <a:xfrm>
            <a:off x="1291513" y="4556473"/>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at:</a:t>
            </a:r>
          </a:p>
        </p:txBody>
      </p:sp>
      <p:sp>
        <p:nvSpPr>
          <p:cNvPr id="24" name="TextBox 23">
            <a:extLst>
              <a:ext uri="{FF2B5EF4-FFF2-40B4-BE49-F238E27FC236}">
                <a16:creationId xmlns:a16="http://schemas.microsoft.com/office/drawing/2014/main" id="{92E5AB82-7137-4B4F-9B34-61014045A721}"/>
              </a:ext>
            </a:extLst>
          </p:cNvPr>
          <p:cNvSpPr txBox="1"/>
          <p:nvPr/>
        </p:nvSpPr>
        <p:spPr>
          <a:xfrm>
            <a:off x="2156175" y="2192262"/>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bác,</a:t>
            </a:r>
          </a:p>
        </p:txBody>
      </p:sp>
      <p:sp>
        <p:nvSpPr>
          <p:cNvPr id="25" name="TextBox 24">
            <a:extLst>
              <a:ext uri="{FF2B5EF4-FFF2-40B4-BE49-F238E27FC236}">
                <a16:creationId xmlns:a16="http://schemas.microsoft.com/office/drawing/2014/main" id="{D43BA200-6E5D-4C7B-83FB-D24139083FF3}"/>
              </a:ext>
            </a:extLst>
          </p:cNvPr>
          <p:cNvSpPr txBox="1"/>
          <p:nvPr/>
        </p:nvSpPr>
        <p:spPr>
          <a:xfrm>
            <a:off x="3249215"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sa mạc,</a:t>
            </a:r>
          </a:p>
        </p:txBody>
      </p:sp>
      <p:sp>
        <p:nvSpPr>
          <p:cNvPr id="26" name="TextBox 25">
            <a:extLst>
              <a:ext uri="{FF2B5EF4-FFF2-40B4-BE49-F238E27FC236}">
                <a16:creationId xmlns:a16="http://schemas.microsoft.com/office/drawing/2014/main" id="{D16B9297-D950-44FB-B772-AF6E5C5B9901}"/>
              </a:ext>
            </a:extLst>
          </p:cNvPr>
          <p:cNvSpPr txBox="1"/>
          <p:nvPr/>
        </p:nvSpPr>
        <p:spPr>
          <a:xfrm>
            <a:off x="5331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thác nước,</a:t>
            </a:r>
          </a:p>
        </p:txBody>
      </p:sp>
      <p:sp>
        <p:nvSpPr>
          <p:cNvPr id="27" name="TextBox 26">
            <a:extLst>
              <a:ext uri="{FF2B5EF4-FFF2-40B4-BE49-F238E27FC236}">
                <a16:creationId xmlns:a16="http://schemas.microsoft.com/office/drawing/2014/main" id="{9A6118F7-C523-4C82-9F32-B8772783A8D5}"/>
              </a:ext>
            </a:extLst>
          </p:cNvPr>
          <p:cNvSpPr txBox="1"/>
          <p:nvPr/>
        </p:nvSpPr>
        <p:spPr>
          <a:xfrm>
            <a:off x="7998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âm nhạc,…</a:t>
            </a:r>
          </a:p>
        </p:txBody>
      </p:sp>
      <p:sp>
        <p:nvSpPr>
          <p:cNvPr id="28" name="TextBox 27">
            <a:extLst>
              <a:ext uri="{FF2B5EF4-FFF2-40B4-BE49-F238E27FC236}">
                <a16:creationId xmlns:a16="http://schemas.microsoft.com/office/drawing/2014/main" id="{7F6C2873-9FE1-40DA-91EF-D3DD61A5DC98}"/>
              </a:ext>
            </a:extLst>
          </p:cNvPr>
          <p:cNvSpPr txBox="1"/>
          <p:nvPr/>
        </p:nvSpPr>
        <p:spPr>
          <a:xfrm>
            <a:off x="2042319" y="4565729"/>
            <a:ext cx="206992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ca hát,</a:t>
            </a:r>
          </a:p>
        </p:txBody>
      </p:sp>
      <p:sp>
        <p:nvSpPr>
          <p:cNvPr id="29" name="TextBox 28">
            <a:extLst>
              <a:ext uri="{FF2B5EF4-FFF2-40B4-BE49-F238E27FC236}">
                <a16:creationId xmlns:a16="http://schemas.microsoft.com/office/drawing/2014/main" id="{D0674523-6968-4E7E-832B-F9EE8F21DEA2}"/>
              </a:ext>
            </a:extLst>
          </p:cNvPr>
          <p:cNvSpPr txBox="1"/>
          <p:nvPr/>
        </p:nvSpPr>
        <p:spPr>
          <a:xfrm>
            <a:off x="3719955"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mát mẻ,</a:t>
            </a:r>
          </a:p>
        </p:txBody>
      </p:sp>
      <p:sp>
        <p:nvSpPr>
          <p:cNvPr id="30" name="TextBox 29">
            <a:extLst>
              <a:ext uri="{FF2B5EF4-FFF2-40B4-BE49-F238E27FC236}">
                <a16:creationId xmlns:a16="http://schemas.microsoft.com/office/drawing/2014/main" id="{74C0864D-3BA6-478C-B413-B2F6465D6A58}"/>
              </a:ext>
            </a:extLst>
          </p:cNvPr>
          <p:cNvSpPr txBox="1"/>
          <p:nvPr/>
        </p:nvSpPr>
        <p:spPr>
          <a:xfrm>
            <a:off x="5802359"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bát ngát,</a:t>
            </a:r>
          </a:p>
        </p:txBody>
      </p:sp>
      <p:sp>
        <p:nvSpPr>
          <p:cNvPr id="31" name="TextBox 30">
            <a:extLst>
              <a:ext uri="{FF2B5EF4-FFF2-40B4-BE49-F238E27FC236}">
                <a16:creationId xmlns:a16="http://schemas.microsoft.com/office/drawing/2014/main" id="{E1C4B9EA-7789-4937-A847-ECA026DD267E}"/>
              </a:ext>
            </a:extLst>
          </p:cNvPr>
          <p:cNvSpPr txBox="1"/>
          <p:nvPr/>
        </p:nvSpPr>
        <p:spPr>
          <a:xfrm>
            <a:off x="7960963"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phạt,…</a:t>
            </a:r>
          </a:p>
        </p:txBody>
      </p:sp>
    </p:spTree>
    <p:extLst>
      <p:ext uri="{BB962C8B-B14F-4D97-AF65-F5344CB8AC3E}">
        <p14:creationId xmlns:p14="http://schemas.microsoft.com/office/powerpoint/2010/main" val="24363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céo</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kéo</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178528" y="4409803"/>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cá</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73477" y="2788276"/>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ká</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trang trí</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bức chanh</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539110" y="4649431"/>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519214" y="3000194"/>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a16="http://schemas.microsoft.com/office/drawing/2014/main"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39548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Bác Hồ</a:t>
            </a:r>
            <a:endParaRPr lang="vi-VN" sz="4800">
              <a:latin typeface="Arial-Rounded" pitchFamily="34" charset="0"/>
              <a:ea typeface="Arial-Rounded" pitchFamily="34" charset="0"/>
              <a:cs typeface="Arial-Rounded" pitchFamily="34" charset="0"/>
            </a:endParaRPr>
          </a:p>
        </p:txBody>
      </p:sp>
      <p:pic>
        <p:nvPicPr>
          <p:cNvPr id="1026" name="Picture 2" descr="BÁC HỒ” – TẠI SAO LẠI GỌI THẾ?">
            <a:extLst>
              <a:ext uri="{FF2B5EF4-FFF2-40B4-BE49-F238E27FC236}">
                <a16:creationId xmlns:a16="http://schemas.microsoft.com/office/drawing/2014/main" id="{3500B160-978D-4755-A21E-E938100FC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719" y="1910209"/>
            <a:ext cx="6062231" cy="46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0885" y="3505833"/>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hạt</a:t>
            </a:r>
            <a:endParaRPr lang="vi-VN" sz="4800">
              <a:latin typeface="Arial-Rounded" pitchFamily="34" charset="0"/>
              <a:ea typeface="Arial-Rounded" pitchFamily="34" charset="0"/>
              <a:cs typeface="Arial-Rounded" pitchFamily="34" charset="0"/>
            </a:endParaRPr>
          </a:p>
        </p:txBody>
      </p:sp>
      <p:pic>
        <p:nvPicPr>
          <p:cNvPr id="2050" name="Picture 2" descr="Hạt organic là gì? Phân loại hạt organic tốt cho sức khỏe">
            <a:extLst>
              <a:ext uri="{FF2B5EF4-FFF2-40B4-BE49-F238E27FC236}">
                <a16:creationId xmlns:a16="http://schemas.microsoft.com/office/drawing/2014/main" id="{6ECB23E0-0465-4A66-8893-3A2B45E9D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537" y="1919208"/>
            <a:ext cx="4252992" cy="425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3388514" y="3431583"/>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tre</a:t>
            </a:r>
            <a:endParaRPr lang="vi-VN" sz="60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4A8D95BD-8B89-43BF-BE7A-28F8E982814E}"/>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447537" y="1851717"/>
            <a:ext cx="3085546" cy="4622541"/>
          </a:xfrm>
          <a:prstGeom prst="rect">
            <a:avLst/>
          </a:prstGeom>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Mùa nước nổi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28600"/>
            <a:ext cx="11049001" cy="1266575"/>
            <a:chOff x="280267" y="915918"/>
            <a:chExt cx="11049001" cy="1266575"/>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 </a:t>
              </a:r>
              <a:r>
                <a:rPr lang="en-US" sz="3600" i="1">
                  <a:solidFill>
                    <a:srgbClr val="002060"/>
                  </a:solidFill>
                  <a:latin typeface="Arial-Rounded" pitchFamily="34" charset="0"/>
                  <a:ea typeface="Arial-Rounded" pitchFamily="34" charset="0"/>
                  <a:cs typeface="Arial-Rounded" pitchFamily="34" charset="0"/>
                </a:rPr>
                <a:t>Mùa nước nổi </a:t>
              </a:r>
              <a:r>
                <a:rPr lang="en-US" sz="3600">
                  <a:solidFill>
                    <a:srgbClr val="002060"/>
                  </a:solidFill>
                  <a:latin typeface="Arial-Rounded" pitchFamily="34" charset="0"/>
                  <a:ea typeface="Arial-Rounded" pitchFamily="34" charset="0"/>
                  <a:cs typeface="Arial-Rounded" pitchFamily="34" charset="0"/>
                </a:rPr>
                <a:t>(Từ </a:t>
              </a:r>
              <a:r>
                <a:rPr lang="en-US" sz="3600" i="1">
                  <a:solidFill>
                    <a:srgbClr val="002060"/>
                  </a:solidFill>
                  <a:latin typeface="Arial-Rounded" pitchFamily="34" charset="0"/>
                  <a:ea typeface="Arial-Rounded" pitchFamily="34" charset="0"/>
                  <a:cs typeface="Arial-Rounded" pitchFamily="34" charset="0"/>
                </a:rPr>
                <a:t>Đồng ruộng</a:t>
              </a:r>
              <a:r>
                <a:rPr lang="en-US" sz="3600">
                  <a:solidFill>
                    <a:srgbClr val="002060"/>
                  </a:solidFill>
                  <a:latin typeface="Arial-Rounded" pitchFamily="34" charset="0"/>
                  <a:ea typeface="Arial-Rounded" pitchFamily="34" charset="0"/>
                  <a:cs typeface="Arial-Rounded" pitchFamily="34" charset="0"/>
                </a:rPr>
                <a:t> đến </a:t>
              </a:r>
              <a:r>
                <a:rPr lang="en-US" sz="3600" i="1">
                  <a:solidFill>
                    <a:srgbClr val="002060"/>
                  </a:solidFill>
                  <a:latin typeface="Arial-Rounded" pitchFamily="34" charset="0"/>
                  <a:ea typeface="Arial-Rounded" pitchFamily="34" charset="0"/>
                  <a:cs typeface="Arial-Rounded" pitchFamily="34" charset="0"/>
                </a:rPr>
                <a:t>đồng sâu</a:t>
              </a:r>
              <a:r>
                <a:rPr lang="en-US" sz="3600">
                  <a:solidFill>
                    <a:srgbClr val="002060"/>
                  </a:solidFill>
                  <a:latin typeface="Arial-Rounded" pitchFamily="34" charset="0"/>
                  <a:ea typeface="Arial-Rounded" pitchFamily="34" charset="0"/>
                  <a:cs typeface="Arial-Rounded" pitchFamily="34" charset="0"/>
                </a:rPr>
                <a:t>).</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indent="457200" algn="r"/>
            <a:r>
              <a:rPr lang="en-US" sz="4000">
                <a:latin typeface="Arial-Rounded" pitchFamily="34" charset="0"/>
                <a:ea typeface="Arial-Rounded" pitchFamily="34" charset="0"/>
                <a:cs typeface="Arial-Rounded" pitchFamily="34" charset="0"/>
              </a:rPr>
              <a:t>(</a:t>
            </a:r>
            <a:r>
              <a:rPr lang="en-US" sz="4000" i="1">
                <a:latin typeface="Arial-Rounded" pitchFamily="34" charset="0"/>
                <a:ea typeface="Arial-Rounded" pitchFamily="34" charset="0"/>
                <a:cs typeface="Arial-Rounded" pitchFamily="34" charset="0"/>
              </a:rPr>
              <a:t>Theo </a:t>
            </a:r>
            <a:r>
              <a:rPr lang="en-US" sz="4000">
                <a:latin typeface="Arial-Rounded" pitchFamily="34" charset="0"/>
                <a:ea typeface="Arial-Rounded" pitchFamily="34" charset="0"/>
                <a:cs typeface="Arial-Rounded" pitchFamily="34" charset="0"/>
              </a:rPr>
              <a:t>Nguyễn Quang Sáng)</a:t>
            </a:r>
            <a:endParaRPr lang="en-US" sz="40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8111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sp>
        <p:nvSpPr>
          <p:cNvPr id="14" name="TextBox 13">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a:t>
            </a:r>
            <a:r>
              <a:rPr lang="en-US" sz="4000">
                <a:solidFill>
                  <a:srgbClr val="C00000"/>
                </a:solidFill>
                <a:latin typeface="Arial-Rounded" pitchFamily="34" charset="0"/>
                <a:ea typeface="Arial-Rounded" pitchFamily="34" charset="0"/>
                <a:cs typeface="Arial-Rounded" pitchFamily="34" charset="0"/>
              </a:rPr>
              <a:t>Ngồi trong nhà, ta thấy cả những đàn cá ròng ròng, từng đàn, từng đàn theo cá mẹ xuôi theo dòng nước, vào tận đồng sâu.</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404519" y="2304395"/>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175919" y="1567033"/>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6024349" y="2209800"/>
            <a:ext cx="10831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528719" y="2209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4866" y="2819400"/>
            <a:ext cx="1690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24282" y="1334935"/>
            <a:ext cx="12588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07B6F-3680-4D84-8282-4315DADF917A}"/>
              </a:ext>
            </a:extLst>
          </p:cNvPr>
          <p:cNvCxnSpPr>
            <a:cxnSpLocks/>
          </p:cNvCxnSpPr>
          <p:nvPr/>
        </p:nvCxnSpPr>
        <p:spPr>
          <a:xfrm>
            <a:off x="6024349" y="4648200"/>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B69DCE-8D76-4AEC-8248-BB8810A40528}"/>
              </a:ext>
            </a:extLst>
          </p:cNvPr>
          <p:cNvCxnSpPr>
            <a:cxnSpLocks/>
          </p:cNvCxnSpPr>
          <p:nvPr/>
        </p:nvCxnSpPr>
        <p:spPr>
          <a:xfrm>
            <a:off x="7261628" y="5837694"/>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wư</a:t>
            </a:r>
            <a:r>
              <a:rPr lang="el-GR" sz="8800">
                <a:solidFill>
                  <a:schemeClr val="accent1"/>
                </a:solidFill>
                <a:latin typeface="HP001 4 hàng" pitchFamily="34" charset="0"/>
              </a:rPr>
              <a:t>ϐ</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lt-LT" sz="8800">
                <a:solidFill>
                  <a:schemeClr val="accent1"/>
                </a:solidFill>
                <a:latin typeface="HP001 4 hàng" pitchFamily="34" charset="0"/>
              </a:rPr>
              <a:t>ǟuųg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026442" y="2667000"/>
            <a:ext cx="416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6442"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855</Words>
  <Application>Microsoft Office PowerPoint</Application>
  <PresentationFormat>Tùy chỉnh</PresentationFormat>
  <Paragraphs>115</Paragraphs>
  <Slides>17</Slides>
  <Notes>16</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17</vt:i4>
      </vt:variant>
    </vt:vector>
  </HeadingPairs>
  <TitlesOfParts>
    <vt:vector size="27" baseType="lpstr">
      <vt:lpstr>Arial-Rounded</vt:lpstr>
      <vt:lpstr>Arial Rounded MT Bold</vt:lpstr>
      <vt:lpstr>Calibri</vt:lpstr>
      <vt:lpstr>Patrick Hand</vt:lpstr>
      <vt:lpstr>Gochi Hand</vt:lpstr>
      <vt:lpstr>Arial</vt:lpstr>
      <vt:lpstr>Patrick Hand SC</vt:lpstr>
      <vt:lpstr>HP001 4 hàng</vt:lpstr>
      <vt:lpstr>Ubuntu</vt:lpstr>
      <vt:lpstr>English Language Grammar Rules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Đỗ Thanh Huyền</cp:lastModifiedBy>
  <cp:revision>139</cp:revision>
  <dcterms:modified xsi:type="dcterms:W3CDTF">2022-01-20T07:39:58Z</dcterms:modified>
</cp:coreProperties>
</file>